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6256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012815" y="1964584"/>
            <a:ext cx="7590109" cy="22420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8640"/>
              </a:lnSpc>
              <a:spcBef>
                <a:spcPts val="0"/>
              </a:spcBef>
              <a:spcAft>
                <a:spcPts val="0"/>
              </a:spcAft>
            </a:pPr>
            <a:r>
              <a:rPr b="0" sz="8150">
                <a:solidFill>
                  <a:srgbClr val="020202"/>
                </a:solidFill>
                <a:latin typeface="Arial"/>
              </a:rPr>
              <a:t>Skuldrene ned,</a:t>
            </a:r>
          </a:p>
          <a:p>
            <a:pPr algn="l">
              <a:lnSpc>
                <a:spcPts val="8640"/>
              </a:lnSpc>
              <a:spcBef>
                <a:spcPts val="0"/>
              </a:spcBef>
              <a:spcAft>
                <a:spcPts val="0"/>
              </a:spcAft>
            </a:pPr>
            <a:r>
              <a:rPr b="0" sz="8150">
                <a:solidFill>
                  <a:srgbClr val="020202"/>
                </a:solidFill>
                <a:latin typeface="Arial"/>
              </a:rPr>
              <a:t>selvværd op.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1025554" y="4328988"/>
            <a:ext cx="7632324" cy="11774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b="0" sz="3850">
                <a:solidFill>
                  <a:srgbClr val="8A977D"/>
                </a:solidFill>
                <a:latin typeface="Arial"/>
              </a:rPr>
              <a:t>Velkommen til Emmerske</a:t>
            </a:r>
          </a:p>
          <a:p>
            <a:pPr algn="l">
              <a:lnSpc>
                <a:spcPts val="4449"/>
              </a:lnSpc>
              <a:spcBef>
                <a:spcPts val="0"/>
              </a:spcBef>
              <a:spcAft>
                <a:spcPts val="0"/>
              </a:spcAft>
            </a:pPr>
            <a:r>
              <a:rPr b="0" sz="3850">
                <a:solidFill>
                  <a:srgbClr val="8A977D"/>
                </a:solidFill>
                <a:latin typeface="Arial"/>
              </a:rPr>
              <a:t>Efterskole – Trivslens Arkitektur.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1344050" y="6867862"/>
            <a:ext cx="6695172" cy="11794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983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60603"/>
                </a:solidFill>
                <a:latin typeface="Arial"/>
              </a:rPr>
              <a:t>En virtuel rundvisning i, hvordan vi</a:t>
            </a:r>
          </a:p>
          <a:p>
            <a:pPr algn="l">
              <a:lnSpc>
                <a:spcPts val="2983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60603"/>
                </a:solidFill>
                <a:latin typeface="Arial"/>
              </a:rPr>
              <a:t>forvandler faglig mistrivsel og ordblindhed</a:t>
            </a:r>
          </a:p>
          <a:p>
            <a:pPr algn="l">
              <a:lnSpc>
                <a:spcPts val="2947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60603"/>
                </a:solidFill>
                <a:latin typeface="Arial"/>
              </a:rPr>
              <a:t>til fornyet akademisk selvtillid.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541517" y="635995"/>
            <a:ext cx="14314434" cy="104474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7854"/>
              </a:lnSpc>
              <a:spcBef>
                <a:spcPts val="0"/>
              </a:spcBef>
              <a:spcAft>
                <a:spcPts val="0"/>
              </a:spcAft>
            </a:pPr>
            <a:r>
              <a:rPr b="1" sz="6550">
                <a:solidFill>
                  <a:srgbClr val="3A3935"/>
                </a:solidFill>
                <a:latin typeface="Arial Narrow"/>
              </a:rPr>
              <a:t>Fra overlevelsestilstand til væksttilstand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3427910" y="1905085"/>
            <a:ext cx="4297885" cy="5803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197"/>
              </a:lnSpc>
              <a:spcBef>
                <a:spcPts val="0"/>
              </a:spcBef>
              <a:spcAft>
                <a:spcPts val="0"/>
              </a:spcAft>
            </a:pPr>
            <a:r>
              <a:rPr b="1" sz="3500">
                <a:solidFill>
                  <a:srgbClr val="0F0D07"/>
                </a:solidFill>
                <a:latin typeface="Arial Narrow"/>
              </a:rPr>
              <a:t>Den traditionelle skole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10956629" y="1905386"/>
            <a:ext cx="2075807" cy="57802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179"/>
              </a:lnSpc>
              <a:spcBef>
                <a:spcPts val="0"/>
              </a:spcBef>
              <a:spcAft>
                <a:spcPts val="0"/>
              </a:spcAft>
            </a:pPr>
            <a:r>
              <a:rPr b="1" sz="3500">
                <a:solidFill>
                  <a:srgbClr val="0F0D07"/>
                </a:solidFill>
                <a:latin typeface="Arial Narrow"/>
              </a:rPr>
              <a:t>Emmerske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1444066" y="3021408"/>
            <a:ext cx="1105797" cy="51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669"/>
              </a:lnSpc>
              <a:spcBef>
                <a:spcPts val="0"/>
              </a:spcBef>
              <a:spcAft>
                <a:spcPts val="0"/>
              </a:spcAft>
            </a:pPr>
            <a:r>
              <a:rPr b="0" sz="3050">
                <a:solidFill>
                  <a:srgbClr val="040300"/>
                </a:solidFill>
                <a:latin typeface="Arial Narrow"/>
              </a:rPr>
              <a:t>Miljøet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649611" y="4535520"/>
            <a:ext cx="1917578" cy="5011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574"/>
              </a:lnSpc>
              <a:spcBef>
                <a:spcPts val="0"/>
              </a:spcBef>
              <a:spcAft>
                <a:spcPts val="0"/>
              </a:spcAft>
            </a:pPr>
            <a:r>
              <a:rPr b="0" sz="3000">
                <a:solidFill>
                  <a:srgbClr val="060400"/>
                </a:solidFill>
                <a:latin typeface="Arial Narrow"/>
              </a:rPr>
              <a:t>Ordblindhed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539030" y="6036696"/>
            <a:ext cx="2151481" cy="5114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655"/>
              </a:lnSpc>
              <a:spcBef>
                <a:spcPts val="0"/>
              </a:spcBef>
              <a:spcAft>
                <a:spcPts val="0"/>
              </a:spcAft>
            </a:pPr>
            <a:r>
              <a:rPr b="0" sz="3050">
                <a:solidFill>
                  <a:srgbClr val="080600"/>
                </a:solidFill>
                <a:latin typeface="Arial Narrow"/>
              </a:rPr>
              <a:t>Læringsfokus</a:t>
            </a:r>
          </a:p>
        </p:txBody>
      </p:sp>
      <p:sp>
        <p:nvSpPr>
          <p:cNvPr id="9" name="Tekst 7"/>
          <p:cNvSpPr txBox="1"/>
          <p:nvPr/>
        </p:nvSpPr>
        <p:spPr>
          <a:xfrm>
            <a:off x="724521" y="7547302"/>
            <a:ext cx="1786868" cy="49628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535"/>
              </a:lnSpc>
              <a:spcBef>
                <a:spcPts val="0"/>
              </a:spcBef>
              <a:spcAft>
                <a:spcPts val="0"/>
              </a:spcAft>
            </a:pPr>
            <a:r>
              <a:rPr b="0" sz="2950">
                <a:solidFill>
                  <a:srgbClr val="060300"/>
                </a:solidFill>
                <a:latin typeface="Arial Narrow"/>
              </a:rPr>
              <a:t>Det Sociale</a:t>
            </a:r>
          </a:p>
        </p:txBody>
      </p:sp>
      <p:sp>
        <p:nvSpPr>
          <p:cNvPr id="10" name="Tekst 8"/>
          <p:cNvSpPr txBox="1"/>
          <p:nvPr/>
        </p:nvSpPr>
        <p:spPr>
          <a:xfrm>
            <a:off x="2937903" y="2931319"/>
            <a:ext cx="5169609" cy="69657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55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40404"/>
                </a:solidFill>
                <a:latin typeface="Arial Narrow"/>
              </a:rPr>
              <a:t>Store klasser, hvor skrøbelighed og faglig</a:t>
            </a:r>
          </a:p>
          <a:p>
            <a:pPr algn="ctr">
              <a:lnSpc>
                <a:spcPts val="255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40404"/>
                </a:solidFill>
                <a:latin typeface="Arial Narrow"/>
              </a:rPr>
              <a:t>mistrivsel forsvinder i mængden.</a:t>
            </a:r>
          </a:p>
        </p:txBody>
      </p:sp>
      <p:sp>
        <p:nvSpPr>
          <p:cNvPr id="11" name="Tekst 9"/>
          <p:cNvSpPr txBox="1"/>
          <p:nvPr/>
        </p:nvSpPr>
        <p:spPr>
          <a:xfrm>
            <a:off x="3252831" y="4439344"/>
            <a:ext cx="4590713" cy="69657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55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10507"/>
                </a:solidFill>
                <a:latin typeface="Arial Narrow"/>
              </a:rPr>
              <a:t>Følelsen af at være forkert eller falde</a:t>
            </a:r>
          </a:p>
          <a:p>
            <a:pPr algn="ctr">
              <a:lnSpc>
                <a:spcPts val="255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10507"/>
                </a:solidFill>
                <a:latin typeface="Arial Narrow"/>
              </a:rPr>
              <a:t>uden for fællesskabet.</a:t>
            </a:r>
          </a:p>
        </p:txBody>
      </p:sp>
      <p:sp>
        <p:nvSpPr>
          <p:cNvPr id="12" name="Tekst 10"/>
          <p:cNvSpPr txBox="1"/>
          <p:nvPr/>
        </p:nvSpPr>
        <p:spPr>
          <a:xfrm>
            <a:off x="3000871" y="6069993"/>
            <a:ext cx="4992714" cy="4201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93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30407"/>
                </a:solidFill>
                <a:latin typeface="Arial Narrow"/>
              </a:rPr>
              <a:t>Teoretisk tungt; papir og blok hele tiden.</a:t>
            </a:r>
          </a:p>
        </p:txBody>
      </p:sp>
      <p:sp>
        <p:nvSpPr>
          <p:cNvPr id="13" name="Tekst 11"/>
          <p:cNvSpPr txBox="1"/>
          <p:nvPr/>
        </p:nvSpPr>
        <p:spPr>
          <a:xfrm>
            <a:off x="3426636" y="7581567"/>
            <a:ext cx="4160295" cy="42284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957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40604"/>
                </a:solidFill>
                <a:latin typeface="Arial Narrow"/>
              </a:rPr>
              <a:t>Risiko for mobning eller isolation.</a:t>
            </a:r>
          </a:p>
        </p:txBody>
      </p:sp>
      <p:sp>
        <p:nvSpPr>
          <p:cNvPr id="14" name="Tekst 12"/>
          <p:cNvSpPr txBox="1"/>
          <p:nvPr/>
        </p:nvSpPr>
        <p:spPr>
          <a:xfrm>
            <a:off x="8919475" y="2941178"/>
            <a:ext cx="6137374" cy="6749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471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D0600"/>
                </a:solidFill>
                <a:latin typeface="Arial Narrow"/>
              </a:rPr>
              <a:t>Små hold, rolige omgivelser og tæt voksenkontakt</a:t>
            </a:r>
          </a:p>
          <a:p>
            <a:pPr algn="ctr">
              <a:lnSpc>
                <a:spcPts val="2471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D0600"/>
                </a:solidFill>
                <a:latin typeface="Arial Narrow"/>
              </a:rPr>
              <a:t>(Næsten ingen elever pr. voksen).</a:t>
            </a:r>
          </a:p>
        </p:txBody>
      </p:sp>
      <p:sp>
        <p:nvSpPr>
          <p:cNvPr id="15" name="Tekst 13"/>
          <p:cNvSpPr txBox="1"/>
          <p:nvPr/>
        </p:nvSpPr>
        <p:spPr>
          <a:xfrm>
            <a:off x="9304067" y="4441332"/>
            <a:ext cx="5329971" cy="6903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80500"/>
                </a:solidFill>
                <a:latin typeface="Arial Narrow"/>
              </a:rPr>
              <a:t>Et trygt fællesskab med ligesindede.</a:t>
            </a:r>
          </a:p>
          <a:p>
            <a:pPr algn="ctr">
              <a:lnSpc>
                <a:spcPts val="2532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80500"/>
                </a:solidFill>
                <a:latin typeface="Arial Narrow"/>
              </a:rPr>
              <a:t>Hjælpemidler er normen, ikke undtagelsen.</a:t>
            </a:r>
          </a:p>
        </p:txBody>
      </p:sp>
      <p:sp>
        <p:nvSpPr>
          <p:cNvPr id="16" name="Tekst 14"/>
          <p:cNvSpPr txBox="1"/>
          <p:nvPr/>
        </p:nvSpPr>
        <p:spPr>
          <a:xfrm>
            <a:off x="9285752" y="5954618"/>
            <a:ext cx="5506738" cy="68016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491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160300"/>
                </a:solidFill>
                <a:latin typeface="Arial Narrow"/>
              </a:rPr>
              <a:t>Praksisnært. Hænderne og kroppen i spil for</a:t>
            </a:r>
          </a:p>
          <a:p>
            <a:pPr algn="ctr">
              <a:lnSpc>
                <a:spcPts val="2491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160300"/>
                </a:solidFill>
                <a:latin typeface="Arial Narrow"/>
              </a:rPr>
              <a:t>at omgå indlæringsblokader.</a:t>
            </a:r>
          </a:p>
        </p:txBody>
      </p:sp>
      <p:sp>
        <p:nvSpPr>
          <p:cNvPr id="17" name="Tekst 15"/>
          <p:cNvSpPr txBox="1"/>
          <p:nvPr/>
        </p:nvSpPr>
        <p:spPr>
          <a:xfrm>
            <a:off x="9047466" y="7457893"/>
            <a:ext cx="5900502" cy="6863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51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50700"/>
                </a:solidFill>
                <a:latin typeface="Arial Narrow"/>
              </a:rPr>
              <a:t>Mobning tages dybt seriøst; tæt døgnrytme</a:t>
            </a:r>
          </a:p>
          <a:p>
            <a:pPr algn="ctr">
              <a:lnSpc>
                <a:spcPts val="251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50700"/>
                </a:solidFill>
                <a:latin typeface="Arial Narrow"/>
              </a:rPr>
              <a:t>skaber et uundgåeligt, beskyttende broderskab.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541517" y="641828"/>
            <a:ext cx="9815242" cy="101231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7599"/>
              </a:lnSpc>
              <a:spcBef>
                <a:spcPts val="0"/>
              </a:spcBef>
              <a:spcAft>
                <a:spcPts val="0"/>
              </a:spcAft>
            </a:pPr>
            <a:r>
              <a:rPr b="1" sz="6350">
                <a:solidFill>
                  <a:srgbClr val="413F39"/>
                </a:solidFill>
                <a:latin typeface="Arial Narrow"/>
              </a:rPr>
              <a:t>Først trivsel, derefter læring.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4274206" y="2381480"/>
            <a:ext cx="2624876" cy="7475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757"/>
              </a:lnSpc>
              <a:spcBef>
                <a:spcPts val="0"/>
              </a:spcBef>
              <a:spcAft>
                <a:spcPts val="0"/>
              </a:spcAft>
            </a:pPr>
            <a:r>
              <a:rPr b="0" sz="2700">
                <a:solidFill>
                  <a:srgbClr val="020607"/>
                </a:solidFill>
                <a:latin typeface="Arial Narrow"/>
              </a:rPr>
              <a:t>Skolestress &amp;</a:t>
            </a:r>
          </a:p>
          <a:p>
            <a:pPr algn="l">
              <a:lnSpc>
                <a:spcPts val="2757"/>
              </a:lnSpc>
              <a:spcBef>
                <a:spcPts val="0"/>
              </a:spcBef>
              <a:spcAft>
                <a:spcPts val="0"/>
              </a:spcAft>
            </a:pPr>
            <a:r>
              <a:rPr b="0" sz="2700">
                <a:solidFill>
                  <a:srgbClr val="020607"/>
                </a:solidFill>
                <a:latin typeface="Arial Narrow"/>
              </a:rPr>
              <a:t>Angst for Nederlag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7248952" y="2977834"/>
            <a:ext cx="1686836" cy="1385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716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50900"/>
                </a:solidFill>
                <a:latin typeface="Segoe Print"/>
              </a:rPr>
              <a:t>Fase 2 (Midt):</a:t>
            </a:r>
          </a:p>
          <a:p>
            <a:pPr algn="l">
              <a:lnSpc>
                <a:spcPts val="2716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50900"/>
                </a:solidFill>
                <a:latin typeface="Segoe Print"/>
              </a:rPr>
              <a:t>Troen på sig</a:t>
            </a:r>
          </a:p>
          <a:p>
            <a:pPr algn="l">
              <a:lnSpc>
                <a:spcPts val="2560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50900"/>
                </a:solidFill>
                <a:latin typeface="Segoe Print"/>
              </a:rPr>
              <a:t>selv vender</a:t>
            </a:r>
          </a:p>
          <a:p>
            <a:pPr algn="l">
              <a:lnSpc>
                <a:spcPts val="2543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50900"/>
                </a:solidFill>
                <a:latin typeface="Segoe Print"/>
              </a:rPr>
              <a:t>tilbage.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13465981" y="3748562"/>
            <a:ext cx="2164888" cy="13568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539"/>
              </a:lnSpc>
              <a:spcBef>
                <a:spcPts val="0"/>
              </a:spcBef>
              <a:spcAft>
                <a:spcPts val="0"/>
              </a:spcAft>
            </a:pPr>
            <a:r>
              <a:rPr b="0" sz="1700">
                <a:solidFill>
                  <a:srgbClr val="160A00"/>
                </a:solidFill>
                <a:latin typeface="Segoe Print"/>
              </a:rPr>
              <a:t>Fase 3 (Slut):</a:t>
            </a:r>
          </a:p>
          <a:p>
            <a:pPr algn="l">
              <a:lnSpc>
                <a:spcPts val="2507"/>
              </a:lnSpc>
              <a:spcBef>
                <a:spcPts val="0"/>
              </a:spcBef>
              <a:spcAft>
                <a:spcPts val="0"/>
              </a:spcAft>
            </a:pPr>
            <a:r>
              <a:rPr b="0" sz="1600">
                <a:solidFill>
                  <a:srgbClr val="160A00"/>
                </a:solidFill>
                <a:latin typeface="Segoe Print"/>
              </a:rPr>
              <a:t>Næsten 100%</a:t>
            </a:r>
          </a:p>
          <a:p>
            <a:pPr algn="l">
              <a:lnSpc>
                <a:spcPts val="2776"/>
              </a:lnSpc>
              <a:spcBef>
                <a:spcPts val="0"/>
              </a:spcBef>
              <a:spcAft>
                <a:spcPts val="0"/>
              </a:spcAft>
            </a:pPr>
            <a:r>
              <a:rPr b="0" sz="1600">
                <a:solidFill>
                  <a:srgbClr val="160A00"/>
                </a:solidFill>
                <a:latin typeface="Segoe Print"/>
              </a:rPr>
              <a:t>gennemfører deres</a:t>
            </a:r>
          </a:p>
          <a:p>
            <a:pPr algn="l">
              <a:lnSpc>
                <a:spcPts val="2489"/>
              </a:lnSpc>
              <a:spcBef>
                <a:spcPts val="0"/>
              </a:spcBef>
              <a:spcAft>
                <a:spcPts val="0"/>
              </a:spcAft>
            </a:pPr>
            <a:r>
              <a:rPr b="0" sz="1600">
                <a:solidFill>
                  <a:srgbClr val="160A00"/>
                </a:solidFill>
                <a:latin typeface="Segoe Print"/>
              </a:rPr>
              <a:t>afgangsprøver.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2350495" y="4974306"/>
            <a:ext cx="2124658" cy="17094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738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60B00"/>
                </a:solidFill>
                <a:latin typeface="Segoe Print"/>
              </a:rPr>
              <a:t>Fase 1 (Start):</a:t>
            </a:r>
          </a:p>
          <a:p>
            <a:pPr algn="l">
              <a:lnSpc>
                <a:spcPts val="2738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60B00"/>
                </a:solidFill>
                <a:latin typeface="Segoe Print"/>
              </a:rPr>
              <a:t>Man skal ikke</a:t>
            </a:r>
          </a:p>
          <a:p>
            <a:pPr algn="l">
              <a:lnSpc>
                <a:spcPts val="2630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60B00"/>
                </a:solidFill>
                <a:latin typeface="Segoe Print"/>
              </a:rPr>
              <a:t>føle sig forkert.</a:t>
            </a:r>
          </a:p>
          <a:p>
            <a:pPr algn="l">
              <a:lnSpc>
                <a:spcPts val="2271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60B00"/>
                </a:solidFill>
                <a:latin typeface="Segoe Print"/>
              </a:rPr>
              <a:t>(At fjerne frygten</a:t>
            </a:r>
          </a:p>
          <a:p>
            <a:pPr algn="l">
              <a:lnSpc>
                <a:spcPts val="2709"/>
              </a:lnSpc>
              <a:spcBef>
                <a:spcPts val="0"/>
              </a:spcBef>
              <a:spcAft>
                <a:spcPts val="0"/>
              </a:spcAft>
            </a:pPr>
            <a:r>
              <a:rPr b="0" sz="1650">
                <a:solidFill>
                  <a:srgbClr val="160B00"/>
                </a:solidFill>
                <a:latin typeface="Segoe Print"/>
              </a:rPr>
              <a:t>for nederlag).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10580413" y="6540189"/>
            <a:ext cx="3699368" cy="4536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200"/>
              </a:lnSpc>
              <a:spcBef>
                <a:spcPts val="0"/>
              </a:spcBef>
              <a:spcAft>
                <a:spcPts val="0"/>
              </a:spcAft>
            </a:pPr>
            <a:r>
              <a:rPr b="0" sz="2650">
                <a:solidFill>
                  <a:srgbClr val="020506"/>
                </a:solidFill>
                <a:latin typeface="Arial Narrow"/>
              </a:rPr>
              <a:t>Selvværd &amp; Lyst til at Lære</a:t>
            </a:r>
          </a:p>
        </p:txBody>
      </p:sp>
      <p:sp>
        <p:nvSpPr>
          <p:cNvPr id="9" name="Tekst 7"/>
          <p:cNvSpPr txBox="1"/>
          <p:nvPr/>
        </p:nvSpPr>
        <p:spPr>
          <a:xfrm>
            <a:off x="6333606" y="8183366"/>
            <a:ext cx="3582417" cy="5064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615"/>
              </a:lnSpc>
              <a:spcBef>
                <a:spcPts val="0"/>
              </a:spcBef>
              <a:spcAft>
                <a:spcPts val="0"/>
              </a:spcAft>
            </a:pPr>
            <a:r>
              <a:rPr b="0" sz="3000">
                <a:solidFill>
                  <a:srgbClr val="080500"/>
                </a:solidFill>
                <a:latin typeface="Arial Narrow"/>
              </a:rPr>
              <a:t>Skoleåret (Start til Slut)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541517" y="648189"/>
            <a:ext cx="14314434" cy="94959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7105"/>
              </a:lnSpc>
              <a:spcBef>
                <a:spcPts val="0"/>
              </a:spcBef>
              <a:spcAft>
                <a:spcPts val="0"/>
              </a:spcAft>
            </a:pPr>
            <a:r>
              <a:rPr b="1" sz="5900">
                <a:solidFill>
                  <a:srgbClr val="423F38"/>
                </a:solidFill>
                <a:latin typeface="Arial Narrow"/>
              </a:rPr>
              <a:t>Du er aldrig alene: Vores voksen-økosystem.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12535974" y="3916472"/>
            <a:ext cx="3319623" cy="220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390"/>
              </a:lnSpc>
              <a:spcBef>
                <a:spcPts val="0"/>
              </a:spcBef>
              <a:spcAft>
                <a:spcPts val="0"/>
              </a:spcAft>
            </a:pPr>
            <a:r>
              <a:rPr b="1" sz="2300">
                <a:solidFill>
                  <a:srgbClr val="030100"/>
                </a:solidFill>
                <a:latin typeface="Arial Narrow"/>
              </a:rPr>
              <a:t>Mellemste ring</a:t>
            </a:r>
          </a:p>
          <a:p>
            <a:pPr algn="l">
              <a:lnSpc>
                <a:spcPts val="2390"/>
              </a:lnSpc>
              <a:spcBef>
                <a:spcPts val="0"/>
              </a:spcBef>
              <a:spcAft>
                <a:spcPts val="0"/>
              </a:spcAft>
            </a:pPr>
            <a:r>
              <a:rPr b="1" sz="2300">
                <a:solidFill>
                  <a:srgbClr val="030100"/>
                </a:solidFill>
                <a:latin typeface="Arial Narrow"/>
              </a:rPr>
              <a:t>(Specialiseret Støtte):</a:t>
            </a:r>
          </a:p>
          <a:p>
            <a:pPr algn="l">
              <a:lnSpc>
                <a:spcPts val="2466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30100"/>
                </a:solidFill>
                <a:latin typeface="Arial Narrow"/>
              </a:rPr>
              <a:t>Tobias (AKT-teamet -</a:t>
            </a:r>
          </a:p>
          <a:p>
            <a:pPr algn="l">
              <a:lnSpc>
                <a:spcPts val="2381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30100"/>
                </a:solidFill>
                <a:latin typeface="Arial Narrow"/>
              </a:rPr>
              <a:t>Adfærd, Kontakt og Trivsel).</a:t>
            </a:r>
          </a:p>
          <a:p>
            <a:pPr algn="l">
              <a:lnSpc>
                <a:spcPts val="2458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30100"/>
                </a:solidFill>
                <a:latin typeface="Arial Narrow"/>
              </a:rPr>
              <a:t>Tager hånd om lavt</a:t>
            </a:r>
          </a:p>
          <a:p>
            <a:pPr algn="l">
              <a:lnSpc>
                <a:spcPts val="2450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30100"/>
                </a:solidFill>
                <a:latin typeface="Arial Narrow"/>
              </a:rPr>
              <a:t>selvværd og skolevægring</a:t>
            </a:r>
          </a:p>
          <a:p>
            <a:pPr algn="l">
              <a:lnSpc>
                <a:spcPts val="2420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30100"/>
                </a:solidFill>
                <a:latin typeface="Arial Narrow"/>
              </a:rPr>
              <a:t>i fritiden.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6805574" y="5453270"/>
            <a:ext cx="2644851" cy="66348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426"/>
              </a:lnSpc>
              <a:spcBef>
                <a:spcPts val="0"/>
              </a:spcBef>
              <a:spcAft>
                <a:spcPts val="0"/>
              </a:spcAft>
            </a:pPr>
            <a:r>
              <a:rPr b="1" sz="2000">
                <a:solidFill>
                  <a:srgbClr val="070300"/>
                </a:solidFill>
                <a:latin typeface="Arial Narrow"/>
              </a:rPr>
              <a:t>Eleven</a:t>
            </a:r>
          </a:p>
          <a:p>
            <a:pPr algn="ctr">
              <a:lnSpc>
                <a:spcPts val="2426"/>
              </a:lnSpc>
              <a:spcBef>
                <a:spcPts val="0"/>
              </a:spcBef>
              <a:spcAft>
                <a:spcPts val="0"/>
              </a:spcAft>
            </a:pPr>
            <a:r>
              <a:rPr b="0" sz="2000">
                <a:solidFill>
                  <a:srgbClr val="070300"/>
                </a:solidFill>
                <a:latin typeface="Arial Narrow"/>
              </a:rPr>
              <a:t>(Bypass af skolevægring)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1121103" y="7145498"/>
            <a:ext cx="4903031" cy="12785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425"/>
              </a:lnSpc>
              <a:spcBef>
                <a:spcPts val="0"/>
              </a:spcBef>
              <a:spcAft>
                <a:spcPts val="0"/>
              </a:spcAft>
            </a:pPr>
            <a:r>
              <a:rPr b="1" sz="2300">
                <a:solidFill>
                  <a:srgbClr val="040300"/>
                </a:solidFill>
                <a:latin typeface="Arial Narrow"/>
              </a:rPr>
              <a:t>Inderste ring (Nærværende Lærere):</a:t>
            </a:r>
          </a:p>
          <a:p>
            <a:pPr algn="l">
              <a:lnSpc>
                <a:spcPts val="2425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40300"/>
                </a:solidFill>
                <a:latin typeface="Arial Narrow"/>
              </a:rPr>
              <a:t>Kjeld (Matematik/Håndværk) - Har tid til</a:t>
            </a:r>
          </a:p>
          <a:p>
            <a:pPr algn="l">
              <a:lnSpc>
                <a:spcPts val="2468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40300"/>
                </a:solidFill>
                <a:latin typeface="Arial Narrow"/>
              </a:rPr>
              <a:t>den enkelte. Fejrer når stille elever</a:t>
            </a:r>
          </a:p>
          <a:p>
            <a:pPr algn="l">
              <a:lnSpc>
                <a:spcPts val="2376"/>
              </a:lnSpc>
              <a:spcBef>
                <a:spcPts val="0"/>
              </a:spcBef>
              <a:spcAft>
                <a:spcPts val="0"/>
              </a:spcAft>
            </a:pPr>
            <a:r>
              <a:rPr b="0" sz="2300">
                <a:solidFill>
                  <a:srgbClr val="040300"/>
                </a:solidFill>
                <a:latin typeface="Arial Narrow"/>
              </a:rPr>
              <a:t>endelig tør være støjende og begejstrede.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11193411" y="7419143"/>
            <a:ext cx="4530064" cy="9767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394"/>
              </a:lnSpc>
              <a:spcBef>
                <a:spcPts val="0"/>
              </a:spcBef>
              <a:spcAft>
                <a:spcPts val="0"/>
              </a:spcAft>
            </a:pPr>
            <a:r>
              <a:rPr b="1" sz="2350">
                <a:solidFill>
                  <a:srgbClr val="040200"/>
                </a:solidFill>
                <a:latin typeface="Arial Narrow"/>
              </a:rPr>
              <a:t>Yderste ring (Det Holistiske Hjem):</a:t>
            </a:r>
          </a:p>
          <a:p>
            <a:pPr algn="l">
              <a:lnSpc>
                <a:spcPts val="2394"/>
              </a:lnSpc>
              <a:spcBef>
                <a:spcPts val="0"/>
              </a:spcBef>
              <a:spcAft>
                <a:spcPts val="0"/>
              </a:spcAft>
            </a:pPr>
            <a:r>
              <a:rPr b="0" sz="2350">
                <a:solidFill>
                  <a:srgbClr val="040200"/>
                </a:solidFill>
                <a:latin typeface="Arial Narrow"/>
              </a:rPr>
              <a:t>Martin (Pedel &amp; Selvforsvar) og</a:t>
            </a:r>
          </a:p>
          <a:p>
            <a:pPr algn="l">
              <a:lnSpc>
                <a:spcPts val="2530"/>
              </a:lnSpc>
              <a:spcBef>
                <a:spcPts val="0"/>
              </a:spcBef>
              <a:spcAft>
                <a:spcPts val="0"/>
              </a:spcAft>
            </a:pPr>
            <a:r>
              <a:rPr b="0" sz="2350">
                <a:solidFill>
                  <a:srgbClr val="040200"/>
                </a:solidFill>
                <a:latin typeface="Arial Narrow"/>
              </a:rPr>
              <a:t>Charlotte (Administration &amp; Økonomi).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522407" y="649340"/>
            <a:ext cx="13523292" cy="9496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7105"/>
              </a:lnSpc>
              <a:spcBef>
                <a:spcPts val="0"/>
              </a:spcBef>
              <a:spcAft>
                <a:spcPts val="0"/>
              </a:spcAft>
            </a:pPr>
            <a:r>
              <a:rPr b="1" sz="5900">
                <a:solidFill>
                  <a:srgbClr val="46423A"/>
                </a:solidFill>
                <a:latin typeface="Arial Narrow"/>
              </a:rPr>
              <a:t>Støttecentret: Struktureret hjælp til trivsel.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1524154" y="1956933"/>
            <a:ext cx="5267589" cy="150808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857"/>
              </a:lnSpc>
              <a:spcBef>
                <a:spcPts val="0"/>
              </a:spcBef>
              <a:spcAft>
                <a:spcPts val="0"/>
              </a:spcAft>
            </a:pPr>
            <a:r>
              <a:rPr b="1" sz="2750">
                <a:solidFill>
                  <a:srgbClr val="0A0802"/>
                </a:solidFill>
                <a:latin typeface="Arial Narrow"/>
              </a:rPr>
              <a:t>KRAP</a:t>
            </a:r>
            <a:r>
              <a:rPr b="0" sz="2750">
                <a:solidFill>
                  <a:srgbClr val="0A0802"/>
                </a:solidFill>
                <a:latin typeface="Arial Narrow"/>
              </a:rPr>
              <a:t> (Kognitiv, Ressourcefokuseret,</a:t>
            </a:r>
          </a:p>
          <a:p>
            <a:pPr algn="l">
              <a:lnSpc>
                <a:spcPts val="2857"/>
              </a:lnSpc>
              <a:spcBef>
                <a:spcPts val="0"/>
              </a:spcBef>
              <a:spcAft>
                <a:spcPts val="0"/>
              </a:spcAft>
            </a:pPr>
            <a:r>
              <a:rPr b="0" sz="2750">
                <a:solidFill>
                  <a:srgbClr val="0A0802"/>
                </a:solidFill>
                <a:latin typeface="Arial Narrow"/>
              </a:rPr>
              <a:t>Anerkendende Praksis) er vores</a:t>
            </a:r>
          </a:p>
          <a:p>
            <a:pPr algn="l">
              <a:lnSpc>
                <a:spcPts val="2927"/>
              </a:lnSpc>
              <a:spcBef>
                <a:spcPts val="0"/>
              </a:spcBef>
              <a:spcAft>
                <a:spcPts val="0"/>
              </a:spcAft>
            </a:pPr>
            <a:r>
              <a:rPr b="0" sz="2750">
                <a:solidFill>
                  <a:srgbClr val="0A0802"/>
                </a:solidFill>
                <a:latin typeface="Arial Narrow"/>
              </a:rPr>
              <a:t>pædagogiske motor for adfærd</a:t>
            </a:r>
          </a:p>
          <a:p>
            <a:pPr algn="l">
              <a:lnSpc>
                <a:spcPts val="2860"/>
              </a:lnSpc>
              <a:spcBef>
                <a:spcPts val="0"/>
              </a:spcBef>
              <a:spcAft>
                <a:spcPts val="0"/>
              </a:spcAft>
            </a:pPr>
            <a:r>
              <a:rPr b="0" sz="2750">
                <a:solidFill>
                  <a:srgbClr val="0A0802"/>
                </a:solidFill>
                <a:latin typeface="Arial Narrow"/>
              </a:rPr>
              <a:t>og trivsel.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1598846" y="4512595"/>
            <a:ext cx="3140732" cy="17222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643"/>
              </a:lnSpc>
              <a:spcBef>
                <a:spcPts val="0"/>
              </a:spcBef>
              <a:spcAft>
                <a:spcPts val="0"/>
              </a:spcAft>
            </a:pPr>
            <a:r>
              <a:rPr b="1" sz="2500">
                <a:solidFill>
                  <a:srgbClr val="000203"/>
                </a:solidFill>
                <a:latin typeface="Arial Narrow"/>
              </a:rPr>
              <a:t>4. Evaluering &amp; Vækst:</a:t>
            </a:r>
          </a:p>
          <a:p>
            <a:pPr algn="l">
              <a:lnSpc>
                <a:spcPts val="2643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00203"/>
                </a:solidFill>
                <a:latin typeface="Arial Narrow"/>
              </a:rPr>
              <a:t>Fra dårlige</a:t>
            </a:r>
          </a:p>
          <a:p>
            <a:pPr algn="l">
              <a:lnSpc>
                <a:spcPts val="2574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00203"/>
                </a:solidFill>
                <a:latin typeface="Arial Narrow"/>
              </a:rPr>
              <a:t>skoleoplevelser til</a:t>
            </a:r>
          </a:p>
          <a:p>
            <a:pPr algn="l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00203"/>
                </a:solidFill>
                <a:latin typeface="Arial Narrow"/>
              </a:rPr>
              <a:t>glæden ved at være på</a:t>
            </a:r>
          </a:p>
          <a:p>
            <a:pPr algn="l">
              <a:lnSpc>
                <a:spcPts val="2619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00203"/>
                </a:solidFill>
                <a:latin typeface="Arial Narrow"/>
              </a:rPr>
              <a:t>skolen.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10198219" y="2015769"/>
            <a:ext cx="4710655" cy="1059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645"/>
              </a:lnSpc>
              <a:spcBef>
                <a:spcPts val="0"/>
              </a:spcBef>
              <a:spcAft>
                <a:spcPts val="0"/>
              </a:spcAft>
            </a:pPr>
            <a:r>
              <a:rPr b="1" sz="2550">
                <a:solidFill>
                  <a:srgbClr val="020100"/>
                </a:solidFill>
                <a:latin typeface="Arial Narrow"/>
              </a:rPr>
              <a:t>1. Kort Samtale &amp; Observation:</a:t>
            </a:r>
          </a:p>
          <a:p>
            <a:pPr algn="l">
              <a:lnSpc>
                <a:spcPts val="2645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20100"/>
                </a:solidFill>
                <a:latin typeface="Arial Narrow"/>
              </a:rPr>
              <a:t>Forståelse for elevens skolevægring</a:t>
            </a:r>
          </a:p>
          <a:p>
            <a:pPr algn="l">
              <a:lnSpc>
                <a:spcPts val="2676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20100"/>
                </a:solidFill>
                <a:latin typeface="Arial Narrow"/>
              </a:rPr>
              <a:t>eller sociale udfordringer.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11752476" y="4510479"/>
            <a:ext cx="3727109" cy="14049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682"/>
              </a:lnSpc>
              <a:spcBef>
                <a:spcPts val="0"/>
              </a:spcBef>
              <a:spcAft>
                <a:spcPts val="0"/>
              </a:spcAft>
            </a:pPr>
            <a:r>
              <a:rPr b="1" sz="2550">
                <a:solidFill>
                  <a:srgbClr val="010203"/>
                </a:solidFill>
                <a:latin typeface="Arial Narrow"/>
              </a:rPr>
              <a:t>2. Perspektivering:</a:t>
            </a:r>
          </a:p>
          <a:p>
            <a:pPr algn="l">
              <a:lnSpc>
                <a:spcPts val="2682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203"/>
                </a:solidFill>
                <a:latin typeface="Arial Narrow"/>
              </a:rPr>
              <a:t>Samtaler om, hvad der</a:t>
            </a:r>
          </a:p>
          <a:p>
            <a:pPr algn="l">
              <a:lnSpc>
                <a:spcPts val="2560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203"/>
                </a:solidFill>
                <a:latin typeface="Arial Narrow"/>
              </a:rPr>
              <a:t>foregår i andres hoveder for</a:t>
            </a:r>
          </a:p>
          <a:p>
            <a:pPr algn="l">
              <a:lnSpc>
                <a:spcPts val="2765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203"/>
                </a:solidFill>
                <a:latin typeface="Arial Narrow"/>
              </a:rPr>
              <a:t>at opbygge social forståelse.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10892539" y="7401828"/>
            <a:ext cx="4610804" cy="10578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b="1" sz="2600">
                <a:solidFill>
                  <a:srgbClr val="030100"/>
                </a:solidFill>
                <a:latin typeface="Arial Narrow"/>
              </a:rPr>
              <a:t>3. Skræddersyet Plan (2-4 Uger):</a:t>
            </a:r>
          </a:p>
          <a:p>
            <a:pPr algn="l">
              <a:lnSpc>
                <a:spcPts val="2683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30100"/>
                </a:solidFill>
                <a:latin typeface="Arial Narrow"/>
              </a:rPr>
              <a:t>Indsats fokuseret på specifikke mål</a:t>
            </a:r>
          </a:p>
          <a:p>
            <a:pPr algn="l">
              <a:lnSpc>
                <a:spcPts val="2589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30100"/>
                </a:solidFill>
                <a:latin typeface="Arial Narrow"/>
              </a:rPr>
              <a:t>(f.eks. Ordblindhed og Identitet).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547887" y="650884"/>
            <a:ext cx="12326259" cy="9367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7004"/>
              </a:lnSpc>
              <a:spcBef>
                <a:spcPts val="0"/>
              </a:spcBef>
              <a:spcAft>
                <a:spcPts val="0"/>
              </a:spcAft>
            </a:pPr>
            <a:r>
              <a:rPr b="1" sz="5850">
                <a:solidFill>
                  <a:srgbClr val="4A443A"/>
                </a:solidFill>
                <a:latin typeface="Arial Narrow"/>
              </a:rPr>
              <a:t>Klasseværelset: Hvor nederlag aflyses.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1509667" y="2407344"/>
            <a:ext cx="3162767" cy="179948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904"/>
              </a:lnSpc>
              <a:spcBef>
                <a:spcPts val="0"/>
              </a:spcBef>
              <a:spcAft>
                <a:spcPts val="0"/>
              </a:spcAft>
            </a:pPr>
            <a:r>
              <a:rPr b="1" sz="2800">
                <a:solidFill>
                  <a:srgbClr val="010100"/>
                </a:solidFill>
                <a:latin typeface="Arial Narrow"/>
              </a:rPr>
              <a:t>Færre Elever</a:t>
            </a:r>
          </a:p>
          <a:p>
            <a:pPr algn="l">
              <a:lnSpc>
                <a:spcPts val="2908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Sikrer ro og hyper-lokalt</a:t>
            </a:r>
          </a:p>
          <a:p>
            <a:pPr algn="l">
              <a:lnSpc>
                <a:spcPts val="2555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fokus. Lærerne har den</a:t>
            </a:r>
          </a:p>
          <a:p>
            <a:pPr algn="l">
              <a:lnSpc>
                <a:spcPts val="2731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nødvendige tid til hver</a:t>
            </a:r>
          </a:p>
          <a:p>
            <a:pPr algn="l">
              <a:lnSpc>
                <a:spcPts val="2697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elevs unikke behov.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7230000" y="4295181"/>
            <a:ext cx="1792814" cy="107511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046"/>
              </a:lnSpc>
              <a:spcBef>
                <a:spcPts val="0"/>
              </a:spcBef>
              <a:spcAft>
                <a:spcPts val="0"/>
              </a:spcAft>
            </a:pPr>
            <a:r>
              <a:rPr b="1" sz="3650">
                <a:solidFill>
                  <a:srgbClr val="252114"/>
                </a:solidFill>
                <a:latin typeface="Arial Narrow"/>
              </a:rPr>
              <a:t>Faglig</a:t>
            </a:r>
          </a:p>
          <a:p>
            <a:pPr algn="ctr">
              <a:lnSpc>
                <a:spcPts val="4046"/>
              </a:lnSpc>
              <a:spcBef>
                <a:spcPts val="0"/>
              </a:spcBef>
              <a:spcAft>
                <a:spcPts val="0"/>
              </a:spcAft>
            </a:pPr>
            <a:r>
              <a:rPr b="1" sz="3650">
                <a:solidFill>
                  <a:srgbClr val="252114"/>
                </a:solidFill>
                <a:latin typeface="Arial Narrow"/>
              </a:rPr>
              <a:t>Selvtillid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12064601" y="2401063"/>
            <a:ext cx="3215528" cy="25128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985"/>
              </a:lnSpc>
              <a:spcBef>
                <a:spcPts val="0"/>
              </a:spcBef>
              <a:spcAft>
                <a:spcPts val="0"/>
              </a:spcAft>
            </a:pPr>
            <a:r>
              <a:rPr b="1" sz="2900">
                <a:solidFill>
                  <a:srgbClr val="010100"/>
                </a:solidFill>
                <a:latin typeface="Arial Narrow"/>
              </a:rPr>
              <a:t>Hjælpemidler</a:t>
            </a:r>
          </a:p>
          <a:p>
            <a:pPr algn="l">
              <a:lnSpc>
                <a:spcPts val="2984"/>
              </a:lnSpc>
              <a:spcBef>
                <a:spcPts val="0"/>
              </a:spcBef>
              <a:spcAft>
                <a:spcPts val="0"/>
              </a:spcAft>
            </a:pPr>
            <a:r>
              <a:rPr b="1" sz="2950">
                <a:solidFill>
                  <a:srgbClr val="010100"/>
                </a:solidFill>
                <a:latin typeface="Arial Narrow"/>
              </a:rPr>
              <a:t>Integreret</a:t>
            </a:r>
          </a:p>
          <a:p>
            <a:pPr algn="l">
              <a:lnSpc>
                <a:spcPts val="2582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Lærerne er uddannet i</a:t>
            </a:r>
          </a:p>
          <a:p>
            <a:pPr algn="l">
              <a:lnSpc>
                <a:spcPts val="2756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ordblindekurser og</a:t>
            </a:r>
          </a:p>
          <a:p>
            <a:pPr algn="l">
              <a:lnSpc>
                <a:spcPts val="2686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IT-værktøjer. Det er ikke</a:t>
            </a:r>
          </a:p>
          <a:p>
            <a:pPr algn="l">
              <a:lnSpc>
                <a:spcPts val="2714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et særhensyn; det er</a:t>
            </a:r>
          </a:p>
          <a:p>
            <a:pPr algn="l">
              <a:lnSpc>
                <a:spcPts val="2703"/>
              </a:lnSpc>
              <a:spcBef>
                <a:spcPts val="0"/>
              </a:spcBef>
              <a:spcAft>
                <a:spcPts val="0"/>
              </a:spcAft>
            </a:pPr>
            <a:r>
              <a:rPr b="0" sz="2550">
                <a:solidFill>
                  <a:srgbClr val="010100"/>
                </a:solidFill>
                <a:latin typeface="Arial Narrow"/>
              </a:rPr>
              <a:t>standarden.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10690357" y="6741570"/>
            <a:ext cx="4935141" cy="15150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924"/>
              </a:lnSpc>
              <a:spcBef>
                <a:spcPts val="0"/>
              </a:spcBef>
              <a:spcAft>
                <a:spcPts val="0"/>
              </a:spcAft>
            </a:pPr>
            <a:r>
              <a:rPr b="1" sz="2900">
                <a:solidFill>
                  <a:srgbClr val="020100"/>
                </a:solidFill>
                <a:latin typeface="Arial Narrow"/>
              </a:rPr>
              <a:t>Det Modige Fællesskab</a:t>
            </a:r>
          </a:p>
          <a:p>
            <a:pPr algn="l">
              <a:lnSpc>
                <a:spcPts val="2929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20100"/>
                </a:solidFill>
                <a:latin typeface="Arial Narrow"/>
              </a:rPr>
              <a:t>At spejle sig i andre ordblinde fjerner</a:t>
            </a:r>
          </a:p>
          <a:p>
            <a:pPr algn="l">
              <a:lnSpc>
                <a:spcPts val="2898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20100"/>
                </a:solidFill>
                <a:latin typeface="Arial Narrow"/>
              </a:rPr>
              <a:t>skammen. Stille elever putter sig ikke</a:t>
            </a:r>
          </a:p>
          <a:p>
            <a:pPr algn="l">
              <a:lnSpc>
                <a:spcPts val="2804"/>
              </a:lnSpc>
              <a:spcBef>
                <a:spcPts val="0"/>
              </a:spcBef>
              <a:spcAft>
                <a:spcPts val="0"/>
              </a:spcAft>
            </a:pPr>
            <a:r>
              <a:rPr b="0" sz="2600">
                <a:solidFill>
                  <a:srgbClr val="020100"/>
                </a:solidFill>
                <a:latin typeface="Arial Narrow"/>
              </a:rPr>
              <a:t>længere, men tør deltage aktivt.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1719874" y="426355"/>
            <a:ext cx="13901664" cy="66813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889"/>
              </a:lnSpc>
              <a:spcBef>
                <a:spcPts val="0"/>
              </a:spcBef>
              <a:spcAft>
                <a:spcPts val="0"/>
              </a:spcAft>
            </a:pPr>
            <a:r>
              <a:rPr b="0" sz="4050">
                <a:solidFill>
                  <a:srgbClr val="040200"/>
                </a:solidFill>
                <a:latin typeface="Arial"/>
              </a:rPr>
              <a:t>Værkstedet: Når hænderne lærer, hvad hovedet frygter.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1025554" y="1057197"/>
            <a:ext cx="15435793" cy="46797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312"/>
              </a:lnSpc>
              <a:spcBef>
                <a:spcPts val="0"/>
              </a:spcBef>
              <a:spcAft>
                <a:spcPts val="0"/>
              </a:spcAft>
            </a:pPr>
            <a:r>
              <a:rPr b="0" sz="2750">
                <a:solidFill>
                  <a:srgbClr val="090600"/>
                </a:solidFill>
                <a:latin typeface="Arial Narrow"/>
              </a:rPr>
              <a:t>For mange af vores elever er papir og blok forbundet med stress. Vores valgfag fungerer som faglige bypasses.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4923937" y="644924"/>
            <a:ext cx="7001528" cy="92690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6926"/>
              </a:lnSpc>
              <a:spcBef>
                <a:spcPts val="0"/>
              </a:spcBef>
              <a:spcAft>
                <a:spcPts val="0"/>
              </a:spcAft>
            </a:pPr>
            <a:r>
              <a:rPr b="1" sz="5750">
                <a:solidFill>
                  <a:srgbClr val="554D41"/>
                </a:solidFill>
                <a:latin typeface="Arial Narrow"/>
              </a:rPr>
              <a:t>To veje til samme mål.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4496525" y="2375521"/>
            <a:ext cx="1587362" cy="96533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</a:pPr>
            <a:r>
              <a:rPr b="1" sz="2400">
                <a:solidFill>
                  <a:srgbClr val="010100"/>
                </a:solidFill>
                <a:latin typeface="Arial Narrow"/>
              </a:rPr>
              <a:t>8. &amp; 9.</a:t>
            </a:r>
          </a:p>
          <a:p>
            <a:pPr algn="ctr">
              <a:lnSpc>
                <a:spcPts val="2420"/>
              </a:lnSpc>
              <a:spcBef>
                <a:spcPts val="0"/>
              </a:spcBef>
              <a:spcAft>
                <a:spcPts val="0"/>
              </a:spcAft>
            </a:pPr>
            <a:r>
              <a:rPr b="1" sz="2400">
                <a:solidFill>
                  <a:srgbClr val="010100"/>
                </a:solidFill>
                <a:latin typeface="Arial Narrow"/>
              </a:rPr>
              <a:t>Klasse</a:t>
            </a:r>
          </a:p>
          <a:p>
            <a:pPr algn="ctr">
              <a:lnSpc>
                <a:spcPts val="2387"/>
              </a:lnSpc>
              <a:spcBef>
                <a:spcPts val="0"/>
              </a:spcBef>
              <a:spcAft>
                <a:spcPts val="0"/>
              </a:spcAft>
            </a:pPr>
            <a:r>
              <a:rPr b="0" sz="2000">
                <a:solidFill>
                  <a:srgbClr val="010100"/>
                </a:solidFill>
                <a:latin typeface="Arial Narrow"/>
              </a:rPr>
              <a:t>(Fundamentet)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4549714" y="5937610"/>
            <a:ext cx="1484170" cy="6495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367"/>
              </a:lnSpc>
              <a:spcBef>
                <a:spcPts val="0"/>
              </a:spcBef>
              <a:spcAft>
                <a:spcPts val="0"/>
              </a:spcAft>
            </a:pPr>
            <a:r>
              <a:rPr b="1" sz="2550">
                <a:solidFill>
                  <a:srgbClr val="010100"/>
                </a:solidFill>
                <a:latin typeface="Arial Narrow"/>
              </a:rPr>
              <a:t>10. Klasse</a:t>
            </a:r>
          </a:p>
          <a:p>
            <a:pPr algn="ctr">
              <a:lnSpc>
                <a:spcPts val="2375"/>
              </a:lnSpc>
              <a:spcBef>
                <a:spcPts val="0"/>
              </a:spcBef>
              <a:spcAft>
                <a:spcPts val="0"/>
              </a:spcAft>
            </a:pPr>
            <a:r>
              <a:rPr b="0" sz="2000">
                <a:solidFill>
                  <a:srgbClr val="010100"/>
                </a:solidFill>
                <a:latin typeface="Arial Narrow"/>
              </a:rPr>
              <a:t>(Fremtiden)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6490934" y="3316517"/>
            <a:ext cx="5522435" cy="3673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520"/>
              </a:lnSpc>
              <a:spcBef>
                <a:spcPts val="0"/>
              </a:spcBef>
              <a:spcAft>
                <a:spcPts val="0"/>
              </a:spcAft>
            </a:pPr>
            <a:r>
              <a:rPr b="0" sz="2100">
                <a:solidFill>
                  <a:srgbClr val="060400"/>
                </a:solidFill>
                <a:latin typeface="Arial Narrow"/>
              </a:rPr>
              <a:t>• </a:t>
            </a:r>
            <a:r>
              <a:rPr b="1" sz="2100">
                <a:solidFill>
                  <a:srgbClr val="060400"/>
                </a:solidFill>
                <a:latin typeface="Arial Narrow"/>
              </a:rPr>
              <a:t>Fokus:</a:t>
            </a:r>
            <a:r>
              <a:rPr b="0" sz="2100">
                <a:solidFill>
                  <a:srgbClr val="060400"/>
                </a:solidFill>
                <a:latin typeface="Arial Narrow"/>
              </a:rPr>
              <a:t> Genfinde lysten til at lære. Bygge selvtillid.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6490934" y="3664467"/>
            <a:ext cx="5800478" cy="90613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235"/>
              </a:lnSpc>
              <a:spcBef>
                <a:spcPts val="0"/>
              </a:spcBef>
              <a:spcAft>
                <a:spcPts val="0"/>
              </a:spcAft>
            </a:pPr>
            <a:r>
              <a:rPr b="0" sz="2050">
                <a:solidFill>
                  <a:srgbClr val="080600"/>
                </a:solidFill>
                <a:latin typeface="Arial Narrow"/>
              </a:rPr>
              <a:t>• </a:t>
            </a:r>
            <a:r>
              <a:rPr b="1" sz="2050">
                <a:solidFill>
                  <a:srgbClr val="080600"/>
                </a:solidFill>
                <a:latin typeface="Arial Narrow"/>
              </a:rPr>
              <a:t>Afslutning:</a:t>
            </a:r>
            <a:r>
              <a:rPr b="0" sz="2050">
                <a:solidFill>
                  <a:srgbClr val="080600"/>
                </a:solidFill>
                <a:latin typeface="Arial Narrow"/>
              </a:rPr>
              <a:t> Ordinære afgangsprøver (med tilpassede</a:t>
            </a:r>
          </a:p>
          <a:p>
            <a:pPr algn="l" marL="235686">
              <a:lnSpc>
                <a:spcPts val="2235"/>
              </a:lnSpc>
              <a:spcBef>
                <a:spcPts val="0"/>
              </a:spcBef>
              <a:spcAft>
                <a:spcPts val="0"/>
              </a:spcAft>
            </a:pPr>
            <a:r>
              <a:rPr b="0" sz="2050">
                <a:solidFill>
                  <a:srgbClr val="080600"/>
                </a:solidFill>
                <a:latin typeface="Arial Narrow"/>
              </a:rPr>
              <a:t>krav og hjælpemidler, hvis nødvendigt, i tæt dialog</a:t>
            </a:r>
          </a:p>
          <a:p>
            <a:pPr algn="l" marL="235686">
              <a:lnSpc>
                <a:spcPts val="2293"/>
              </a:lnSpc>
              <a:spcBef>
                <a:spcPts val="0"/>
              </a:spcBef>
              <a:spcAft>
                <a:spcPts val="0"/>
              </a:spcAft>
            </a:pPr>
            <a:r>
              <a:rPr b="0" sz="2050">
                <a:solidFill>
                  <a:srgbClr val="080600"/>
                </a:solidFill>
                <a:latin typeface="Arial Narrow"/>
              </a:rPr>
              <a:t>med forældrene).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6554633" y="6709462"/>
            <a:ext cx="5412363" cy="36921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535"/>
              </a:lnSpc>
              <a:spcBef>
                <a:spcPts val="0"/>
              </a:spcBef>
              <a:spcAft>
                <a:spcPts val="0"/>
              </a:spcAft>
            </a:pPr>
            <a:r>
              <a:rPr b="0" sz="2100">
                <a:solidFill>
                  <a:srgbClr val="080500"/>
                </a:solidFill>
                <a:latin typeface="Arial Narrow"/>
              </a:rPr>
              <a:t>• </a:t>
            </a:r>
            <a:r>
              <a:rPr b="1" sz="2100">
                <a:solidFill>
                  <a:srgbClr val="080500"/>
                </a:solidFill>
                <a:latin typeface="Arial Narrow"/>
              </a:rPr>
              <a:t>Fokus:</a:t>
            </a:r>
            <a:r>
              <a:rPr b="0" sz="2100">
                <a:solidFill>
                  <a:srgbClr val="080500"/>
                </a:solidFill>
                <a:latin typeface="Arial Narrow"/>
              </a:rPr>
              <a:t> Erhvervsrettet og virkelighedsnært fokus.</a:t>
            </a:r>
          </a:p>
        </p:txBody>
      </p:sp>
      <p:sp>
        <p:nvSpPr>
          <p:cNvPr id="9" name="Tekst 7"/>
          <p:cNvSpPr txBox="1"/>
          <p:nvPr/>
        </p:nvSpPr>
        <p:spPr>
          <a:xfrm>
            <a:off x="6554633" y="7092181"/>
            <a:ext cx="6265421" cy="3629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486"/>
              </a:lnSpc>
              <a:spcBef>
                <a:spcPts val="0"/>
              </a:spcBef>
              <a:spcAft>
                <a:spcPts val="0"/>
              </a:spcAft>
            </a:pPr>
            <a:r>
              <a:rPr b="0" sz="2050">
                <a:solidFill>
                  <a:srgbClr val="060400"/>
                </a:solidFill>
                <a:latin typeface="Arial Narrow"/>
              </a:rPr>
              <a:t>• </a:t>
            </a:r>
            <a:r>
              <a:rPr b="1" sz="2050">
                <a:solidFill>
                  <a:srgbClr val="060400"/>
                </a:solidFill>
                <a:latin typeface="Arial Narrow"/>
              </a:rPr>
              <a:t>Samarbejde:</a:t>
            </a:r>
            <a:r>
              <a:rPr b="0" sz="2050">
                <a:solidFill>
                  <a:srgbClr val="060400"/>
                </a:solidFill>
                <a:latin typeface="Arial Narrow"/>
              </a:rPr>
              <a:t> Afvikles i tæt samarbejde med EUC Tønder.</a:t>
            </a:r>
          </a:p>
        </p:txBody>
      </p:sp>
      <p:sp>
        <p:nvSpPr>
          <p:cNvPr id="10" name="Tekst 8"/>
          <p:cNvSpPr txBox="1"/>
          <p:nvPr/>
        </p:nvSpPr>
        <p:spPr>
          <a:xfrm>
            <a:off x="6554633" y="7473246"/>
            <a:ext cx="6746986" cy="37052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545"/>
              </a:lnSpc>
              <a:spcBef>
                <a:spcPts val="0"/>
              </a:spcBef>
              <a:spcAft>
                <a:spcPts val="0"/>
              </a:spcAft>
            </a:pPr>
            <a:r>
              <a:rPr b="0" sz="2100">
                <a:solidFill>
                  <a:srgbClr val="080500"/>
                </a:solidFill>
                <a:latin typeface="Arial Narrow"/>
              </a:rPr>
              <a:t>• </a:t>
            </a:r>
            <a:r>
              <a:rPr b="1" sz="2100">
                <a:solidFill>
                  <a:srgbClr val="080500"/>
                </a:solidFill>
                <a:latin typeface="Arial Narrow"/>
              </a:rPr>
              <a:t>Resultat:</a:t>
            </a:r>
            <a:r>
              <a:rPr b="0" sz="2100">
                <a:solidFill>
                  <a:srgbClr val="080500"/>
                </a:solidFill>
                <a:latin typeface="Arial Narrow"/>
              </a:rPr>
              <a:t> Praktisk erfaring og et fuldgyldigt 10. klasses bevis.</a:t>
            </a:r>
          </a:p>
        </p:txBody>
      </p:sp>
      <p:sp>
        <p:nvSpPr>
          <p:cNvPr id="11" name="Tekst 9"/>
          <p:cNvSpPr txBox="1"/>
          <p:nvPr/>
        </p:nvSpPr>
        <p:spPr>
          <a:xfrm>
            <a:off x="12791572" y="5754758"/>
            <a:ext cx="2989067" cy="73477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b="1" sz="2550">
                <a:solidFill>
                  <a:srgbClr val="030200"/>
                </a:solidFill>
                <a:latin typeface="Arial Narrow"/>
              </a:rPr>
              <a:t>Klar til</a:t>
            </a:r>
          </a:p>
          <a:p>
            <a:pPr algn="ctr">
              <a:lnSpc>
                <a:spcPts val="2706"/>
              </a:lnSpc>
              <a:spcBef>
                <a:spcPts val="0"/>
              </a:spcBef>
              <a:spcAft>
                <a:spcPts val="0"/>
              </a:spcAft>
            </a:pPr>
            <a:r>
              <a:rPr b="1" sz="2550">
                <a:solidFill>
                  <a:srgbClr val="030200"/>
                </a:solidFill>
                <a:latin typeface="Arial Narrow"/>
              </a:rPr>
              <a:t>Ungdomsuddannelse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923636" y="784569"/>
            <a:ext cx="7035400" cy="119313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4511"/>
              </a:lnSpc>
              <a:spcBef>
                <a:spcPts val="0"/>
              </a:spcBef>
              <a:spcAft>
                <a:spcPts val="0"/>
              </a:spcAft>
            </a:pPr>
            <a:r>
              <a:rPr b="0" sz="4200">
                <a:solidFill>
                  <a:srgbClr val="334248"/>
                </a:solidFill>
                <a:latin typeface="Arial"/>
              </a:rPr>
              <a:t>Værelset og Fællesarealet:</a:t>
            </a:r>
          </a:p>
          <a:p>
            <a:pPr algn="l">
              <a:lnSpc>
                <a:spcPts val="4511"/>
              </a:lnSpc>
              <a:spcBef>
                <a:spcPts val="0"/>
              </a:spcBef>
              <a:spcAft>
                <a:spcPts val="0"/>
              </a:spcAft>
            </a:pPr>
            <a:r>
              <a:rPr b="0" sz="4200">
                <a:solidFill>
                  <a:srgbClr val="334248"/>
                </a:solidFill>
                <a:latin typeface="Arial"/>
              </a:rPr>
              <a:t>Et trygt hjem.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923636" y="2099777"/>
            <a:ext cx="4490511" cy="8312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088"/>
              </a:lnSpc>
              <a:spcBef>
                <a:spcPts val="0"/>
              </a:spcBef>
              <a:spcAft>
                <a:spcPts val="0"/>
              </a:spcAft>
            </a:pPr>
            <a:r>
              <a:rPr b="0" sz="1700">
                <a:solidFill>
                  <a:srgbClr val="100F09"/>
                </a:solidFill>
                <a:latin typeface="Arial"/>
              </a:rPr>
              <a:t>Efterskolen er mere end en skole; det er et</a:t>
            </a:r>
          </a:p>
          <a:p>
            <a:pPr algn="l">
              <a:lnSpc>
                <a:spcPts val="2088"/>
              </a:lnSpc>
              <a:spcBef>
                <a:spcPts val="0"/>
              </a:spcBef>
              <a:spcAft>
                <a:spcPts val="0"/>
              </a:spcAft>
            </a:pPr>
            <a:r>
              <a:rPr b="0" sz="1700">
                <a:solidFill>
                  <a:srgbClr val="100F09"/>
                </a:solidFill>
                <a:latin typeface="Arial"/>
              </a:rPr>
              <a:t>hjem, hvor man bor sammen, deler</a:t>
            </a:r>
          </a:p>
          <a:p>
            <a:pPr algn="l">
              <a:lnSpc>
                <a:spcPts val="1996"/>
              </a:lnSpc>
              <a:spcBef>
                <a:spcPts val="0"/>
              </a:spcBef>
              <a:spcAft>
                <a:spcPts val="0"/>
              </a:spcAft>
            </a:pPr>
            <a:r>
              <a:rPr b="0" sz="1700">
                <a:solidFill>
                  <a:srgbClr val="100F09"/>
                </a:solidFill>
                <a:latin typeface="Arial"/>
              </a:rPr>
              <a:t>udfordringer og eliminerer mobning.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955485" y="719623"/>
            <a:ext cx="13523292" cy="71638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5268"/>
              </a:lnSpc>
              <a:spcBef>
                <a:spcPts val="0"/>
              </a:spcBef>
              <a:spcAft>
                <a:spcPts val="0"/>
              </a:spcAft>
            </a:pPr>
            <a:r>
              <a:rPr b="0" sz="4400">
                <a:solidFill>
                  <a:srgbClr val="424F53"/>
                </a:solidFill>
                <a:latin typeface="Arial"/>
              </a:rPr>
              <a:t>Kulturen: Plads til alle (Også på Kærestevæggen).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910896" y="1583815"/>
            <a:ext cx="7460011" cy="110871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745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80400"/>
                </a:solidFill>
                <a:latin typeface="Arial Narrow"/>
              </a:rPr>
              <a:t>Vores sociale kultur er åben, humoristisk og tryg. Et perfekt</a:t>
            </a:r>
          </a:p>
          <a:p>
            <a:pPr algn="l">
              <a:lnSpc>
                <a:spcPts val="2745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80400"/>
                </a:solidFill>
                <a:latin typeface="Arial Narrow"/>
              </a:rPr>
              <a:t>eksempel er elevernes egen Kærestevæg – et overblik over</a:t>
            </a:r>
          </a:p>
          <a:p>
            <a:pPr algn="l">
              <a:lnSpc>
                <a:spcPts val="2866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80400"/>
                </a:solidFill>
                <a:latin typeface="Arial Narrow"/>
              </a:rPr>
              <a:t>skolens romantiske (og uromantiske) status!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8940847" y="4344659"/>
            <a:ext cx="2715395" cy="76675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832"/>
              </a:lnSpc>
              <a:spcBef>
                <a:spcPts val="0"/>
              </a:spcBef>
              <a:spcAft>
                <a:spcPts val="0"/>
              </a:spcAft>
            </a:pPr>
            <a:r>
              <a:rPr b="1" sz="2450">
                <a:solidFill>
                  <a:srgbClr val="050300"/>
                </a:solidFill>
                <a:latin typeface="Arial Narrow"/>
              </a:rPr>
              <a:t>Solen:</a:t>
            </a:r>
            <a:r>
              <a:rPr b="0" sz="2450">
                <a:solidFill>
                  <a:srgbClr val="050300"/>
                </a:solidFill>
                <a:latin typeface="Arial Narrow"/>
              </a:rPr>
              <a:t> For dem med</a:t>
            </a:r>
          </a:p>
          <a:p>
            <a:pPr algn="ctr">
              <a:lnSpc>
                <a:spcPts val="2832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50300"/>
                </a:solidFill>
                <a:latin typeface="Arial Narrow"/>
              </a:rPr>
              <a:t>kærester derhjemme.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5108955" y="5474319"/>
            <a:ext cx="2690704" cy="785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1" sz="2500">
                <a:solidFill>
                  <a:srgbClr val="050300"/>
                </a:solidFill>
                <a:latin typeface="Arial Narrow"/>
              </a:rPr>
              <a:t>Skyen:</a:t>
            </a:r>
            <a:r>
              <a:rPr b="0" sz="2500">
                <a:solidFill>
                  <a:srgbClr val="050300"/>
                </a:solidFill>
                <a:latin typeface="Arial Narrow"/>
              </a:rPr>
              <a:t> For dem, der</a:t>
            </a:r>
          </a:p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50300"/>
                </a:solidFill>
                <a:latin typeface="Arial Narrow"/>
              </a:rPr>
              <a:t>officielt har noget.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1133597" y="6773488"/>
            <a:ext cx="2866949" cy="115494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1" sz="2500">
                <a:solidFill>
                  <a:srgbClr val="040200"/>
                </a:solidFill>
                <a:latin typeface="Arial Narrow"/>
              </a:rPr>
              <a:t>Skibet:</a:t>
            </a:r>
            <a:r>
              <a:rPr b="0" sz="2500">
                <a:solidFill>
                  <a:srgbClr val="040200"/>
                </a:solidFill>
                <a:latin typeface="Arial Narrow"/>
              </a:rPr>
              <a:t> For flirts</a:t>
            </a:r>
          </a:p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40200"/>
                </a:solidFill>
                <a:latin typeface="Arial Narrow"/>
              </a:rPr>
              <a:t>(Dem, vi synes passer</a:t>
            </a:r>
          </a:p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0" sz="2500">
                <a:solidFill>
                  <a:srgbClr val="040200"/>
                </a:solidFill>
                <a:latin typeface="Arial Narrow"/>
              </a:rPr>
              <a:t>godt sammen).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12594381" y="5786617"/>
            <a:ext cx="2606321" cy="76727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834"/>
              </a:lnSpc>
              <a:spcBef>
                <a:spcPts val="0"/>
              </a:spcBef>
              <a:spcAft>
                <a:spcPts val="0"/>
              </a:spcAft>
            </a:pPr>
            <a:r>
              <a:rPr b="1" sz="2400">
                <a:solidFill>
                  <a:srgbClr val="050300"/>
                </a:solidFill>
                <a:latin typeface="Arial Narrow"/>
              </a:rPr>
              <a:t>Øen:</a:t>
            </a:r>
            <a:r>
              <a:rPr b="0" sz="2400">
                <a:solidFill>
                  <a:srgbClr val="050300"/>
                </a:solidFill>
                <a:latin typeface="Arial Narrow"/>
              </a:rPr>
              <a:t> For skolens</a:t>
            </a:r>
          </a:p>
          <a:p>
            <a:pPr algn="ctr">
              <a:lnSpc>
                <a:spcPts val="2834"/>
              </a:lnSpc>
              <a:spcBef>
                <a:spcPts val="0"/>
              </a:spcBef>
              <a:spcAft>
                <a:spcPts val="0"/>
              </a:spcAft>
            </a:pPr>
            <a:r>
              <a:rPr b="0" sz="2400">
                <a:solidFill>
                  <a:srgbClr val="050300"/>
                </a:solidFill>
                <a:latin typeface="Arial Narrow"/>
              </a:rPr>
              <a:t>etablerede kærester.</a:t>
            </a:r>
          </a:p>
        </p:txBody>
      </p:sp>
      <p:sp>
        <p:nvSpPr>
          <p:cNvPr id="9" name="Tekst 7"/>
          <p:cNvSpPr txBox="1"/>
          <p:nvPr/>
        </p:nvSpPr>
        <p:spPr>
          <a:xfrm>
            <a:off x="10965917" y="7277273"/>
            <a:ext cx="2312026" cy="7857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1" sz="2450">
                <a:solidFill>
                  <a:srgbClr val="050200"/>
                </a:solidFill>
                <a:latin typeface="Arial Narrow"/>
              </a:rPr>
              <a:t>Havet:</a:t>
            </a:r>
            <a:r>
              <a:rPr b="0" sz="2450">
                <a:solidFill>
                  <a:srgbClr val="050200"/>
                </a:solidFill>
                <a:latin typeface="Arial Narrow"/>
              </a:rPr>
              <a:t> For alle os</a:t>
            </a:r>
          </a:p>
          <a:p>
            <a:pPr algn="ctr">
              <a:lnSpc>
                <a:spcPts val="2907"/>
              </a:lnSpc>
              <a:spcBef>
                <a:spcPts val="0"/>
              </a:spcBef>
              <a:spcAft>
                <a:spcPts val="0"/>
              </a:spcAft>
            </a:pPr>
            <a:r>
              <a:rPr b="0" sz="2450">
                <a:solidFill>
                  <a:srgbClr val="050200"/>
                </a:solidFill>
                <a:latin typeface="Arial Narrow"/>
              </a:rPr>
              <a:t>glade singler!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5223322" y="715721"/>
            <a:ext cx="6368614" cy="76401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5643"/>
              </a:lnSpc>
              <a:spcBef>
                <a:spcPts val="0"/>
              </a:spcBef>
              <a:spcAft>
                <a:spcPts val="0"/>
              </a:spcAft>
            </a:pPr>
            <a:r>
              <a:rPr b="0" sz="4700">
                <a:solidFill>
                  <a:srgbClr val="4D5B63"/>
                </a:solidFill>
                <a:latin typeface="Arial"/>
              </a:rPr>
              <a:t>Emmerske-Ligningen.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1404281" y="5756407"/>
            <a:ext cx="1513417" cy="95571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576"/>
              </a:lnSpc>
              <a:spcBef>
                <a:spcPts val="0"/>
              </a:spcBef>
              <a:spcAft>
                <a:spcPts val="0"/>
              </a:spcAft>
            </a:pPr>
            <a:r>
              <a:rPr b="0" sz="3250">
                <a:solidFill>
                  <a:srgbClr val="050400"/>
                </a:solidFill>
                <a:latin typeface="Arial Narrow"/>
              </a:rPr>
              <a:t>Trivsel &amp;</a:t>
            </a:r>
          </a:p>
          <a:p>
            <a:pPr algn="ctr">
              <a:lnSpc>
                <a:spcPts val="3576"/>
              </a:lnSpc>
              <a:spcBef>
                <a:spcPts val="0"/>
              </a:spcBef>
              <a:spcAft>
                <a:spcPts val="0"/>
              </a:spcAft>
            </a:pPr>
            <a:r>
              <a:rPr b="0" sz="3250">
                <a:solidFill>
                  <a:srgbClr val="050400"/>
                </a:solidFill>
                <a:latin typeface="Arial Narrow"/>
              </a:rPr>
              <a:t>Tryghed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4732339" y="5751379"/>
            <a:ext cx="2023446" cy="9497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553"/>
              </a:lnSpc>
              <a:spcBef>
                <a:spcPts val="0"/>
              </a:spcBef>
              <a:spcAft>
                <a:spcPts val="0"/>
              </a:spcAft>
            </a:pPr>
            <a:r>
              <a:rPr b="0" sz="3200">
                <a:solidFill>
                  <a:srgbClr val="040200"/>
                </a:solidFill>
                <a:latin typeface="Arial Narrow"/>
              </a:rPr>
              <a:t>Praksisnært</a:t>
            </a:r>
          </a:p>
          <a:p>
            <a:pPr algn="ctr">
              <a:lnSpc>
                <a:spcPts val="3553"/>
              </a:lnSpc>
              <a:spcBef>
                <a:spcPts val="0"/>
              </a:spcBef>
              <a:spcAft>
                <a:spcPts val="0"/>
              </a:spcAft>
            </a:pPr>
            <a:r>
              <a:rPr b="0" sz="3200">
                <a:solidFill>
                  <a:srgbClr val="040200"/>
                </a:solidFill>
                <a:latin typeface="Arial Narrow"/>
              </a:rPr>
              <a:t>Håndværk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8129728" y="5761807"/>
            <a:ext cx="2506286" cy="9384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508"/>
              </a:lnSpc>
              <a:spcBef>
                <a:spcPts val="0"/>
              </a:spcBef>
              <a:spcAft>
                <a:spcPts val="0"/>
              </a:spcAft>
            </a:pPr>
            <a:r>
              <a:rPr b="0" sz="3200">
                <a:solidFill>
                  <a:srgbClr val="030200"/>
                </a:solidFill>
                <a:latin typeface="Arial Narrow"/>
              </a:rPr>
              <a:t>Tæt</a:t>
            </a:r>
          </a:p>
          <a:p>
            <a:pPr algn="ctr">
              <a:lnSpc>
                <a:spcPts val="3508"/>
              </a:lnSpc>
              <a:spcBef>
                <a:spcPts val="0"/>
              </a:spcBef>
              <a:spcAft>
                <a:spcPts val="0"/>
              </a:spcAft>
            </a:pPr>
            <a:r>
              <a:rPr b="0" sz="3200">
                <a:solidFill>
                  <a:srgbClr val="030200"/>
                </a:solidFill>
                <a:latin typeface="Arial Narrow"/>
              </a:rPr>
              <a:t>Voksenstruktur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12054446" y="5764580"/>
            <a:ext cx="3272147" cy="9283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469"/>
              </a:lnSpc>
              <a:spcBef>
                <a:spcPts val="0"/>
              </a:spcBef>
              <a:spcAft>
                <a:spcPts val="0"/>
              </a:spcAft>
            </a:pPr>
            <a:r>
              <a:rPr b="0" sz="3150">
                <a:solidFill>
                  <a:srgbClr val="000500"/>
                </a:solidFill>
                <a:latin typeface="Arial Narrow"/>
              </a:rPr>
              <a:t>Næsten 100%</a:t>
            </a:r>
          </a:p>
          <a:p>
            <a:pPr algn="ctr">
              <a:lnSpc>
                <a:spcPts val="3469"/>
              </a:lnSpc>
              <a:spcBef>
                <a:spcPts val="0"/>
              </a:spcBef>
              <a:spcAft>
                <a:spcPts val="0"/>
              </a:spcAft>
            </a:pPr>
            <a:r>
              <a:rPr b="0" sz="3150">
                <a:solidFill>
                  <a:srgbClr val="000500"/>
                </a:solidFill>
                <a:latin typeface="Arial Narrow"/>
              </a:rPr>
              <a:t>Eksamensbeståelse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176200" y="8217510"/>
            <a:ext cx="15903599" cy="50869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3633"/>
              </a:lnSpc>
              <a:spcBef>
                <a:spcPts val="0"/>
              </a:spcBef>
              <a:spcAft>
                <a:spcPts val="0"/>
              </a:spcAft>
            </a:pPr>
            <a:r>
              <a:rPr b="1" sz="3050">
                <a:solidFill>
                  <a:srgbClr val="010000"/>
                </a:solidFill>
                <a:latin typeface="Arial Narrow"/>
              </a:rPr>
              <a:t>Trivsel er ikke på bekostning af faglige resultater. Trivsel er forudsætningen for faglige resultater.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Baggrund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Tekst 1"/>
          <p:cNvSpPr txBox="1"/>
          <p:nvPr/>
        </p:nvSpPr>
        <p:spPr>
          <a:xfrm>
            <a:off x="917266" y="885556"/>
            <a:ext cx="9615737" cy="83419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6196"/>
              </a:lnSpc>
              <a:spcBef>
                <a:spcPts val="0"/>
              </a:spcBef>
              <a:spcAft>
                <a:spcPts val="0"/>
              </a:spcAft>
            </a:pPr>
            <a:r>
              <a:rPr b="0" sz="5150">
                <a:solidFill>
                  <a:srgbClr val="627483"/>
                </a:solidFill>
                <a:latin typeface="Georgia"/>
              </a:rPr>
              <a:t>Træd ind ad porten til Tønder.</a:t>
            </a:r>
          </a:p>
        </p:txBody>
      </p:sp>
      <p:sp>
        <p:nvSpPr>
          <p:cNvPr id="4" name="Tekst 2"/>
          <p:cNvSpPr txBox="1"/>
          <p:nvPr/>
        </p:nvSpPr>
        <p:spPr>
          <a:xfrm>
            <a:off x="904526" y="1675912"/>
            <a:ext cx="8450200" cy="9384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508"/>
              </a:lnSpc>
              <a:spcBef>
                <a:spcPts val="0"/>
              </a:spcBef>
              <a:spcAft>
                <a:spcPts val="0"/>
              </a:spcAft>
            </a:pPr>
            <a:r>
              <a:rPr b="0" sz="3250">
                <a:solidFill>
                  <a:srgbClr val="070400"/>
                </a:solidFill>
                <a:latin typeface="Arial Narrow"/>
              </a:rPr>
              <a:t>Din teenager fortjener en skolegang uden nederlag.</a:t>
            </a:r>
          </a:p>
          <a:p>
            <a:pPr algn="l">
              <a:lnSpc>
                <a:spcPts val="3508"/>
              </a:lnSpc>
              <a:spcBef>
                <a:spcPts val="0"/>
              </a:spcBef>
              <a:spcAft>
                <a:spcPts val="0"/>
              </a:spcAft>
            </a:pPr>
            <a:r>
              <a:rPr b="0" sz="3250">
                <a:solidFill>
                  <a:srgbClr val="070400"/>
                </a:solidFill>
                <a:latin typeface="Arial Narrow"/>
              </a:rPr>
              <a:t>Vi har ledige pladser i 8., 9. og 10. klasse.</a:t>
            </a:r>
          </a:p>
        </p:txBody>
      </p:sp>
      <p:sp>
        <p:nvSpPr>
          <p:cNvPr id="5" name="Tekst 3"/>
          <p:cNvSpPr txBox="1"/>
          <p:nvPr/>
        </p:nvSpPr>
        <p:spPr>
          <a:xfrm>
            <a:off x="1668287" y="2936215"/>
            <a:ext cx="5027112" cy="56641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088"/>
              </a:lnSpc>
              <a:spcBef>
                <a:spcPts val="0"/>
              </a:spcBef>
              <a:spcAft>
                <a:spcPts val="0"/>
              </a:spcAft>
            </a:pPr>
            <a:r>
              <a:rPr b="0" sz="3400">
                <a:solidFill>
                  <a:srgbClr val="040200"/>
                </a:solidFill>
                <a:latin typeface="Arial"/>
              </a:rPr>
              <a:t>The Human Connection</a:t>
            </a:r>
          </a:p>
        </p:txBody>
      </p:sp>
      <p:sp>
        <p:nvSpPr>
          <p:cNvPr id="6" name="Tekst 4"/>
          <p:cNvSpPr txBox="1"/>
          <p:nvPr/>
        </p:nvSpPr>
        <p:spPr>
          <a:xfrm>
            <a:off x="10119114" y="2932617"/>
            <a:ext cx="3362273" cy="56200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053"/>
              </a:lnSpc>
              <a:spcBef>
                <a:spcPts val="0"/>
              </a:spcBef>
              <a:spcAft>
                <a:spcPts val="0"/>
              </a:spcAft>
            </a:pPr>
            <a:r>
              <a:rPr b="0" sz="3400">
                <a:solidFill>
                  <a:srgbClr val="030200"/>
                </a:solidFill>
                <a:latin typeface="Arial"/>
              </a:rPr>
              <a:t>The Action Plan</a:t>
            </a:r>
          </a:p>
        </p:txBody>
      </p:sp>
      <p:sp>
        <p:nvSpPr>
          <p:cNvPr id="7" name="Tekst 5"/>
          <p:cNvSpPr txBox="1"/>
          <p:nvPr/>
        </p:nvSpPr>
        <p:spPr>
          <a:xfrm>
            <a:off x="1288131" y="7828321"/>
            <a:ext cx="5832013" cy="62934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ts val="4583"/>
              </a:lnSpc>
              <a:spcBef>
                <a:spcPts val="0"/>
              </a:spcBef>
              <a:spcAft>
                <a:spcPts val="0"/>
              </a:spcAft>
            </a:pPr>
            <a:r>
              <a:rPr b="0" sz="3800">
                <a:solidFill>
                  <a:srgbClr val="030100"/>
                </a:solidFill>
                <a:latin typeface="Arial"/>
              </a:rPr>
              <a:t>Ring direkte til Charlotte.</a:t>
            </a:r>
          </a:p>
        </p:txBody>
      </p:sp>
      <p:sp>
        <p:nvSpPr>
          <p:cNvPr id="8" name="Tekst 6"/>
          <p:cNvSpPr txBox="1"/>
          <p:nvPr/>
        </p:nvSpPr>
        <p:spPr>
          <a:xfrm>
            <a:off x="10007122" y="4030396"/>
            <a:ext cx="2694962" cy="46634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</a:pPr>
            <a:r>
              <a:rPr b="1" sz="2750">
                <a:solidFill>
                  <a:srgbClr val="000000"/>
                </a:solidFill>
                <a:latin typeface="Arial Narrow"/>
              </a:rPr>
              <a:t>Ring til Charlotte:</a:t>
            </a:r>
          </a:p>
        </p:txBody>
      </p:sp>
      <p:sp>
        <p:nvSpPr>
          <p:cNvPr id="9" name="Tekst 7"/>
          <p:cNvSpPr txBox="1"/>
          <p:nvPr/>
        </p:nvSpPr>
        <p:spPr>
          <a:xfrm>
            <a:off x="9994382" y="4447405"/>
            <a:ext cx="5297613" cy="60072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179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60606"/>
                </a:solidFill>
                <a:latin typeface="Arial Narrow"/>
              </a:rPr>
              <a:t>Få en uforpligtende snak om dit barns behov,</a:t>
            </a:r>
          </a:p>
          <a:p>
            <a:pPr algn="l">
              <a:lnSpc>
                <a:spcPts val="2179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60606"/>
                </a:solidFill>
                <a:latin typeface="Arial Narrow"/>
              </a:rPr>
              <a:t>økonomi og støttemuligheder (Tlf: 74 72 44 33).</a:t>
            </a:r>
          </a:p>
        </p:txBody>
      </p:sp>
      <p:sp>
        <p:nvSpPr>
          <p:cNvPr id="10" name="Tekst 8"/>
          <p:cNvSpPr txBox="1"/>
          <p:nvPr/>
        </p:nvSpPr>
        <p:spPr>
          <a:xfrm>
            <a:off x="10007122" y="5523520"/>
            <a:ext cx="3341634" cy="4619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265"/>
              </a:lnSpc>
              <a:spcBef>
                <a:spcPts val="0"/>
              </a:spcBef>
              <a:spcAft>
                <a:spcPts val="0"/>
              </a:spcAft>
            </a:pPr>
            <a:r>
              <a:rPr b="1" sz="2700">
                <a:solidFill>
                  <a:srgbClr val="000000"/>
                </a:solidFill>
                <a:latin typeface="Arial Narrow"/>
              </a:rPr>
              <a:t>Book en Rundvisning:</a:t>
            </a:r>
          </a:p>
        </p:txBody>
      </p:sp>
      <p:sp>
        <p:nvSpPr>
          <p:cNvPr id="11" name="Tekst 9"/>
          <p:cNvSpPr txBox="1"/>
          <p:nvPr/>
        </p:nvSpPr>
        <p:spPr>
          <a:xfrm>
            <a:off x="10000752" y="5951546"/>
            <a:ext cx="5319416" cy="8637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50505"/>
                </a:solidFill>
                <a:latin typeface="Arial Narrow"/>
              </a:rPr>
              <a:t>Kom til Efterskolernes Dag (søndag 13-17) eller</a:t>
            </a:r>
          </a:p>
          <a:p>
            <a:pPr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50505"/>
                </a:solidFill>
                <a:latin typeface="Arial Narrow"/>
              </a:rPr>
              <a:t>book en personlig tour via vores hjemmeside,</a:t>
            </a:r>
          </a:p>
          <a:p>
            <a:pPr algn="l">
              <a:lnSpc>
                <a:spcPts val="2162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50505"/>
                </a:solidFill>
                <a:latin typeface="Arial Narrow"/>
              </a:rPr>
              <a:t>når det passer jer. Døren er altid åben,</a:t>
            </a:r>
          </a:p>
        </p:txBody>
      </p:sp>
      <p:sp>
        <p:nvSpPr>
          <p:cNvPr id="12" name="Tekst 10"/>
          <p:cNvSpPr txBox="1"/>
          <p:nvPr/>
        </p:nvSpPr>
        <p:spPr>
          <a:xfrm>
            <a:off x="9994604" y="7221292"/>
            <a:ext cx="2697361" cy="4725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3349"/>
              </a:lnSpc>
              <a:spcBef>
                <a:spcPts val="0"/>
              </a:spcBef>
              <a:spcAft>
                <a:spcPts val="0"/>
              </a:spcAft>
            </a:pPr>
            <a:r>
              <a:rPr b="1" sz="2800">
                <a:solidFill>
                  <a:srgbClr val="010101"/>
                </a:solidFill>
                <a:latin typeface="Arial Narrow"/>
              </a:rPr>
              <a:t>Mærk Forskellen:</a:t>
            </a:r>
          </a:p>
        </p:txBody>
      </p:sp>
      <p:sp>
        <p:nvSpPr>
          <p:cNvPr id="13" name="Tekst 11"/>
          <p:cNvSpPr txBox="1"/>
          <p:nvPr/>
        </p:nvSpPr>
        <p:spPr>
          <a:xfrm>
            <a:off x="9994382" y="7653527"/>
            <a:ext cx="5031652" cy="58901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50505"/>
                </a:solidFill>
                <a:latin typeface="Arial Narrow"/>
              </a:rPr>
              <a:t>Oplev fællesskabet, mærk roen, og lad os</a:t>
            </a:r>
          </a:p>
          <a:p>
            <a:pPr algn="l">
              <a:lnSpc>
                <a:spcPts val="2133"/>
              </a:lnSpc>
              <a:spcBef>
                <a:spcPts val="0"/>
              </a:spcBef>
              <a:spcAft>
                <a:spcPts val="0"/>
              </a:spcAft>
            </a:pPr>
            <a:r>
              <a:rPr b="0" sz="2200">
                <a:solidFill>
                  <a:srgbClr val="050505"/>
                </a:solidFill>
                <a:latin typeface="Arial Narrow"/>
              </a:rPr>
              <a:t>sammen få skuldrene ned og selvværdet op.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